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4" r:id="rId1"/>
  </p:sldMasterIdLst>
  <p:notesMasterIdLst>
    <p:notesMasterId r:id="rId7"/>
  </p:notesMasterIdLst>
  <p:sldIdLst>
    <p:sldId id="263" r:id="rId2"/>
    <p:sldId id="265" r:id="rId3"/>
    <p:sldId id="262" r:id="rId4"/>
    <p:sldId id="264" r:id="rId5"/>
    <p:sldId id="260" r:id="rId6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8"/>
      <p:bold r:id="rId9"/>
    </p:embeddedFont>
    <p:embeddedFont>
      <p:font typeface="Cambria Math" panose="02040503050406030204" pitchFamily="18" charset="0"/>
      <p:regular r:id="rId10"/>
    </p:embeddedFont>
    <p:embeddedFont>
      <p:font typeface="아리따-돋움(TTF)-SemiBold" panose="02020603020101020101" pitchFamily="18" charset="-127"/>
      <p:regular r:id="rId11"/>
    </p:embeddedFont>
    <p:embeddedFont>
      <p:font typeface="Arial Unicode MS" panose="020B0604020202020204" pitchFamily="50" charset="-127"/>
      <p:regular r:id="rId12"/>
    </p:embeddedFont>
    <p:embeddedFont>
      <p:font typeface="아리따-돋움(TTF)-Bold" panose="02020603020101020101" pitchFamily="18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7F76"/>
    <a:srgbClr val="B5B1A8"/>
    <a:srgbClr val="B97F76"/>
    <a:srgbClr val="AEA596"/>
    <a:srgbClr val="66747F"/>
    <a:srgbClr val="787566"/>
    <a:srgbClr val="CDBD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51" autoAdjust="0"/>
    <p:restoredTop sz="82703" autoAdjust="0"/>
  </p:normalViewPr>
  <p:slideViewPr>
    <p:cSldViewPr>
      <p:cViewPr>
        <p:scale>
          <a:sx n="66" d="100"/>
          <a:sy n="66" d="100"/>
        </p:scale>
        <p:origin x="-1596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BA46D8-0424-4B0F-9EBE-38A560F8EB6E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C9093-0FE6-4C48-B4EC-2983E68EC5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4449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itimes.kr/news/articleView.html?idxno=14589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0"/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안녕하세요 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도로네트워크에서 </a:t>
            </a:r>
            <a:r>
              <a:rPr lang="ko-KR" alt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매개중섬성으로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본 교통중심지 분석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대해 발표를 </a:t>
            </a:r>
            <a:r>
              <a:rPr lang="ko-KR" alt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맞게된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송우석 입니다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endParaRPr lang="en-US" altLang="ko-K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저는 이번에 교통체증 문제를 안고 있는 도로를 네트워크라고 생각했고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이을 해결하기 위해서 차가 막히는 교차로 한 곳만 분석한다면 도로 전체를 이해 할 수 없으며 문제를 해결할 수 없기 때문에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도로 전체의 특성을 이해하기 위해 우리나라 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주요 도시의 교차로들을 </a:t>
            </a:r>
            <a:r>
              <a:rPr lang="ko-KR" alt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교차로와 교차로를 잇는 도로를 링크로 생각하고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도로 네트워크를 만들어서 분석을 해보았습니다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fontAlgn="base" latinLnBrk="0"/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ko-K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C9093-0FE6-4C48-B4EC-2983E68EC5B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328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0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복잡계란 개개인들이 강한 상호작용을 하고 있는 계로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개개인들이 갖고 있는 규칙에서는 발견할 수 없는 커다란 현상이 떠오르는 계입니다</a:t>
            </a:r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 주변을 둘러보면 거의 모든 것들은 다양하고 수많은 요소로 이루어진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복잡계입니다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도로네트워크 또한 여러 도로와 여러 교통수단들이 서로 상호작용하는 계이므로 복잡성을 가지고 있습니다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저는 도로 전체의 특성을 확인하기 위해  네트워크에 </a:t>
            </a:r>
            <a:r>
              <a:rPr lang="ko-KR" alt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몇가지영향을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주고 변화를 확인하려고 합니다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</a:rPr>
              <a:t>출처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hlinkClick r:id="rId3"/>
              </a:rPr>
              <a:t>http://www.aitimes.kr/news/articleView.html?idxno=14589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C9093-0FE6-4C48-B4EC-2983E68EC5B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736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네트워크란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복잡계의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구성요소들과 그들 간의 상호작용을 점과 선으로 단순화시킨 것인데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점을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선을 링크라고 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endParaRPr lang="en-US" altLang="ko-K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 안에서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매개중심성이라는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물리량은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어떤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노드에서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다른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노드로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가는 최단 경로들 중에서 특정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노드를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지나가는 횟수로 결정됩니다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통해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매개중심성이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 많은 경로들이 겹치는 교차로가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도로네트워크의 교통 중심지인 것을 알 수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매개중심성은 쉽게 도로네트워크에서 교통량에 해당한다고 이해할 수 있습니다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예를 들어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번노드에서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번노드로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가는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경로중에서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번노드의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매개중심성은 다음과 같이 구할 수 있습니다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C9093-0FE6-4C48-B4EC-2983E68EC5B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34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이그래프는</a:t>
            </a:r>
            <a:r>
              <a:rPr lang="ko-KR" altLang="en-US" dirty="0" smtClean="0"/>
              <a:t> 서울시 </a:t>
            </a:r>
            <a:r>
              <a:rPr lang="ko-KR" altLang="en-US" dirty="0" err="1" smtClean="0"/>
              <a:t>노드들의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매개중심성</a:t>
            </a:r>
            <a:r>
              <a:rPr lang="ko-KR" altLang="en-US" dirty="0" smtClean="0"/>
              <a:t> 분포를 로그스케일로 </a:t>
            </a:r>
            <a:r>
              <a:rPr lang="ko-KR" altLang="en-US" dirty="0" err="1" smtClean="0"/>
              <a:t>나타낸것이고</a:t>
            </a:r>
            <a:r>
              <a:rPr lang="ko-KR" altLang="en-US" dirty="0" smtClean="0"/>
              <a:t>  오른쪽 위의 그림은 지능형교통체계관리시스템이라는 사이트에서 가져온 서울시의 </a:t>
            </a:r>
            <a:r>
              <a:rPr lang="ko-KR" altLang="en-US" dirty="0" err="1" smtClean="0"/>
              <a:t>노드와</a:t>
            </a:r>
            <a:r>
              <a:rPr lang="ko-KR" altLang="en-US" dirty="0" smtClean="0"/>
              <a:t> 링크 정보로 직접 서울시 네트워크를 구현해 본 것입니다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r>
              <a:rPr lang="en-US" altLang="ko-KR" dirty="0" smtClean="0"/>
              <a:t>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저는 얻어낸 </a:t>
            </a:r>
            <a:r>
              <a:rPr lang="ko-KR" altLang="en-US" dirty="0" err="1" smtClean="0"/>
              <a:t>노드들의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매개중심성을</a:t>
            </a:r>
            <a:r>
              <a:rPr lang="ko-KR" altLang="en-US" dirty="0" smtClean="0"/>
              <a:t> 가지고 밑의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 방법으로  </a:t>
            </a:r>
            <a:r>
              <a:rPr lang="en-US" altLang="ko-KR" dirty="0" smtClean="0"/>
              <a:t>7</a:t>
            </a:r>
            <a:r>
              <a:rPr lang="ko-KR" altLang="en-US" dirty="0" smtClean="0"/>
              <a:t>가지  도시 네트워크에 변화를 주며 네트워크가 어떻게 변할지를 확인할 것입니다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 과정을 통해 도로네트워크의 특성을 이해하고 더 나아가 교통체증을 줄일</a:t>
            </a:r>
            <a:r>
              <a:rPr lang="ko-KR" altLang="en-US" baseline="0" dirty="0" smtClean="0"/>
              <a:t> 수 있는 방안을 생각해 볼 수 있을 것입니다</a:t>
            </a:r>
            <a:r>
              <a:rPr lang="en-US" altLang="ko-KR" baseline="0" dirty="0" smtClean="0"/>
              <a:t>. 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C9093-0FE6-4C48-B4EC-2983E68EC5B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598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168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375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32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239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99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8248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899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106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277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328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12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82FC1-865F-414C-94BC-76B9338D5A81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8E02B-79FE-4AE7-A810-285446350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341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9.png"/><Relationship Id="rId3" Type="http://schemas.openxmlformats.org/officeDocument/2006/relationships/image" Target="../media/image16.png"/><Relationship Id="rId7" Type="http://schemas.openxmlformats.org/officeDocument/2006/relationships/image" Target="../media/image180.png"/><Relationship Id="rId12" Type="http://schemas.openxmlformats.org/officeDocument/2006/relationships/image" Target="../media/image23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2.png"/><Relationship Id="rId5" Type="http://schemas.openxmlformats.org/officeDocument/2006/relationships/image" Target="../media/image17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19" Type="http://schemas.openxmlformats.org/officeDocument/2006/relationships/image" Target="../media/image30.png"/><Relationship Id="rId4" Type="http://schemas.microsoft.com/office/2007/relationships/hdphoto" Target="../media/hdphoto2.wdp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C:\Users\송우석\Desktop\KakaoTalk_20200514_211255089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664" t="14461" r="12572" b="17810"/>
          <a:stretch/>
        </p:blipFill>
        <p:spPr bwMode="auto">
          <a:xfrm>
            <a:off x="7640" y="200254"/>
            <a:ext cx="9128720" cy="6457493"/>
          </a:xfrm>
          <a:prstGeom prst="rect">
            <a:avLst/>
          </a:prstGeom>
          <a:noFill/>
          <a:effectLst>
            <a:glow>
              <a:schemeClr val="accent1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04665"/>
            <a:ext cx="2088232" cy="19996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89602"/>
              </p:ext>
            </p:extLst>
          </p:nvPr>
        </p:nvGraphicFramePr>
        <p:xfrm>
          <a:off x="611560" y="4941168"/>
          <a:ext cx="2664296" cy="100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43606"/>
                <a:gridCol w="298728"/>
                <a:gridCol w="1421962"/>
              </a:tblGrid>
              <a:tr h="1690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소     속</a:t>
                      </a:r>
                      <a:endParaRPr lang="ko-KR" altLang="en-US" sz="1600" dirty="0">
                        <a:latin typeface="아리따-돋움(TTF)-Bold" panose="02020603020101020101" pitchFamily="18" charset="-127"/>
                        <a:ea typeface="아리따-돋움(TTF)-Bold" panose="02020603020101020101" pitchFamily="18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:</a:t>
                      </a:r>
                      <a:endParaRPr lang="ko-KR" altLang="en-US" sz="1600" dirty="0">
                        <a:latin typeface="아리따-돋움(TTF)-Bold" panose="02020603020101020101" pitchFamily="18" charset="-127"/>
                        <a:ea typeface="아리따-돋움(TTF)-Bold" panose="02020603020101020101" pitchFamily="18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복잡계</a:t>
                      </a:r>
                      <a:r>
                        <a:rPr lang="ko-KR" altLang="en-US" sz="1600" dirty="0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 연구실</a:t>
                      </a:r>
                      <a:endParaRPr lang="ko-KR" altLang="en-US" sz="1600" dirty="0">
                        <a:latin typeface="아리따-돋움(TTF)-Bold" panose="02020603020101020101" pitchFamily="18" charset="-127"/>
                        <a:ea typeface="아리따-돋움(TTF)-Bold" panose="02020603020101020101" pitchFamily="18" charset="-127"/>
                      </a:endParaRPr>
                    </a:p>
                  </a:txBody>
                  <a:tcPr marL="45720" marR="45720" anchor="ctr"/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발 표 자</a:t>
                      </a:r>
                      <a:endParaRPr lang="ko-KR" altLang="en-US" sz="1600" dirty="0">
                        <a:latin typeface="아리따-돋움(TTF)-Bold" panose="02020603020101020101" pitchFamily="18" charset="-127"/>
                        <a:ea typeface="아리따-돋움(TTF)-Bold" panose="02020603020101020101" pitchFamily="18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:</a:t>
                      </a:r>
                      <a:endParaRPr lang="ko-KR" altLang="en-US" sz="1600" dirty="0">
                        <a:latin typeface="아리따-돋움(TTF)-Bold" panose="02020603020101020101" pitchFamily="18" charset="-127"/>
                        <a:ea typeface="아리따-돋움(TTF)-Bold" panose="02020603020101020101" pitchFamily="18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송  우  석</a:t>
                      </a:r>
                      <a:endParaRPr lang="ko-KR" altLang="en-US" sz="1600" dirty="0">
                        <a:latin typeface="아리따-돋움(TTF)-Bold" panose="02020603020101020101" pitchFamily="18" charset="-127"/>
                        <a:ea typeface="아리따-돋움(TTF)-Bold" panose="02020603020101020101" pitchFamily="18" charset="-127"/>
                      </a:endParaRPr>
                    </a:p>
                  </a:txBody>
                  <a:tcPr marL="45720" marR="45720" anchor="ctr"/>
                </a:tc>
              </a:tr>
              <a:tr h="1629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지도교수</a:t>
                      </a:r>
                      <a:endParaRPr lang="ko-KR" altLang="en-US" sz="1600" dirty="0">
                        <a:latin typeface="아리따-돋움(TTF)-Bold" panose="02020603020101020101" pitchFamily="18" charset="-127"/>
                        <a:ea typeface="아리따-돋움(TTF)-Bold" panose="02020603020101020101" pitchFamily="18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:</a:t>
                      </a:r>
                      <a:endParaRPr lang="ko-KR" altLang="en-US" sz="1600" dirty="0">
                        <a:latin typeface="아리따-돋움(TTF)-Bold" panose="02020603020101020101" pitchFamily="18" charset="-127"/>
                        <a:ea typeface="아리따-돋움(TTF)-Bold" panose="02020603020101020101" pitchFamily="18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아리따-돋움(TTF)-Bold" panose="02020603020101020101" pitchFamily="18" charset="-127"/>
                          <a:ea typeface="아리따-돋움(TTF)-Bold" panose="02020603020101020101" pitchFamily="18" charset="-127"/>
                        </a:rPr>
                        <a:t>손  승  우</a:t>
                      </a:r>
                      <a:endParaRPr lang="ko-KR" altLang="en-US" sz="1600" dirty="0">
                        <a:latin typeface="아리따-돋움(TTF)-Bold" panose="02020603020101020101" pitchFamily="18" charset="-127"/>
                        <a:ea typeface="아리따-돋움(TTF)-Bold" panose="02020603020101020101" pitchFamily="18" charset="-127"/>
                      </a:endParaRPr>
                    </a:p>
                  </a:txBody>
                  <a:tcPr marL="45720" marR="45720" anchor="ctr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95536" y="2996952"/>
            <a:ext cx="762420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rgbClr val="66747F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Arial Unicode MS" panose="020B0604020202020204" pitchFamily="50" charset="-127"/>
              </a:rPr>
              <a:t>도로네트워크</a:t>
            </a:r>
            <a:r>
              <a:rPr lang="ko-KR" altLang="en-US" sz="3600" b="1" dirty="0">
                <a:solidFill>
                  <a:srgbClr val="66747F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Arial Unicode MS" panose="020B0604020202020204" pitchFamily="50" charset="-127"/>
              </a:rPr>
              <a:t>에서 </a:t>
            </a:r>
            <a:r>
              <a:rPr lang="en-US" altLang="ko-KR" sz="3600" b="1" dirty="0">
                <a:solidFill>
                  <a:srgbClr val="66747F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Arial Unicode MS" panose="020B0604020202020204" pitchFamily="50" charset="-127"/>
              </a:rPr>
              <a:t/>
            </a:r>
            <a:br>
              <a:rPr lang="en-US" altLang="ko-KR" sz="3600" b="1" dirty="0">
                <a:solidFill>
                  <a:srgbClr val="66747F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Arial Unicode MS" panose="020B0604020202020204" pitchFamily="50" charset="-127"/>
              </a:rPr>
            </a:br>
            <a:r>
              <a:rPr lang="ko-KR" altLang="en-US" sz="4800" b="1" dirty="0" err="1">
                <a:solidFill>
                  <a:srgbClr val="66747F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Arial Unicode MS" panose="020B0604020202020204" pitchFamily="50" charset="-127"/>
              </a:rPr>
              <a:t>매개중심성</a:t>
            </a:r>
            <a:r>
              <a:rPr lang="ko-KR" altLang="en-US" sz="3600" b="1" dirty="0" err="1">
                <a:solidFill>
                  <a:srgbClr val="66747F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Arial Unicode MS" panose="020B0604020202020204" pitchFamily="50" charset="-127"/>
              </a:rPr>
              <a:t>으로</a:t>
            </a:r>
            <a:r>
              <a:rPr lang="ko-KR" altLang="en-US" sz="3600" b="1" dirty="0">
                <a:solidFill>
                  <a:srgbClr val="66747F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Arial Unicode MS" panose="020B0604020202020204" pitchFamily="50" charset="-127"/>
              </a:rPr>
              <a:t> 본 교통중심지 </a:t>
            </a:r>
            <a:r>
              <a:rPr lang="ko-KR" altLang="en-US" sz="3600" b="1" dirty="0" smtClean="0">
                <a:solidFill>
                  <a:srgbClr val="66747F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Times New Roman" panose="02020603050405020304" pitchFamily="18" charset="0"/>
              </a:rPr>
              <a:t>분석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29935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276524"/>
            <a:ext cx="7748497" cy="482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ko-KR" altLang="en-US" sz="3200" dirty="0" smtClean="0">
                <a:solidFill>
                  <a:srgbClr val="B97F76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도로네트워크의 복잡성</a:t>
            </a:r>
            <a:endParaRPr lang="ko-KR" altLang="en-US" sz="3200" dirty="0">
              <a:solidFill>
                <a:srgbClr val="B97F76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60032" y="6114262"/>
            <a:ext cx="65527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solidFill>
                  <a:schemeClr val="bg1">
                    <a:lumMod val="75000"/>
                  </a:schemeClr>
                </a:solidFill>
              </a:rPr>
              <a:t>출처</a:t>
            </a:r>
            <a:r>
              <a:rPr lang="en-US" altLang="ko-KR" sz="900" dirty="0" smtClean="0">
                <a:solidFill>
                  <a:schemeClr val="bg1">
                    <a:lumMod val="75000"/>
                  </a:schemeClr>
                </a:solidFill>
              </a:rPr>
              <a:t>:http</a:t>
            </a:r>
            <a:r>
              <a:rPr lang="en-US" altLang="ko-KR" sz="900" dirty="0">
                <a:solidFill>
                  <a:schemeClr val="bg1">
                    <a:lumMod val="75000"/>
                  </a:schemeClr>
                </a:solidFill>
              </a:rPr>
              <a:t>://www.aitimes.kr/news/articleView.html?idxno=14589</a:t>
            </a:r>
            <a:endParaRPr lang="ko-KR" altLang="en-US" sz="9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64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제목 1"/>
              <p:cNvSpPr>
                <a:spLocks noGrp="1"/>
              </p:cNvSpPr>
              <p:nvPr>
                <p:ph type="title"/>
              </p:nvPr>
            </p:nvSpPr>
            <p:spPr>
              <a:xfrm>
                <a:off x="-4482705" y="2966607"/>
                <a:ext cx="8229600" cy="1143000"/>
              </a:xfrm>
            </p:spPr>
            <p:txBody>
              <a:bodyPr>
                <a:normAutofit/>
              </a:bodyPr>
              <a:lstStyle/>
              <a:p>
                <a:pPr algn="l"/>
                <a:r>
                  <a:rPr lang="ko-KR" altLang="en-US" sz="3200" dirty="0" err="1" smtClean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매개중심성</a:t>
                </a:r>
                <a:r>
                  <a:rPr lang="en-US" altLang="ko-KR" sz="3200" dirty="0" smtClean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3200" i="1" smtClean="0">
                            <a:solidFill>
                              <a:srgbClr val="B97F76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3200" i="1">
                            <a:solidFill>
                              <a:srgbClr val="B97F76"/>
                            </a:solidFill>
                            <a:latin typeface="Cambria Math"/>
                          </a:rPr>
                          <m:t>𝐶</m:t>
                        </m:r>
                      </m:e>
                      <m:sub>
                        <m:r>
                          <a:rPr lang="en-US" altLang="ko-KR" sz="3200" i="1">
                            <a:solidFill>
                              <a:srgbClr val="B97F76"/>
                            </a:solidFill>
                            <a:latin typeface="Cambria Math"/>
                          </a:rPr>
                          <m:t>𝐵</m:t>
                        </m:r>
                      </m:sub>
                    </m:sSub>
                    <m:r>
                      <a:rPr lang="en-US" altLang="ko-KR" sz="3200" i="1">
                        <a:solidFill>
                          <a:srgbClr val="B97F76"/>
                        </a:solidFill>
                        <a:latin typeface="Cambria Math"/>
                      </a:rPr>
                      <m:t>(</m:t>
                    </m:r>
                    <m:r>
                      <a:rPr lang="en-US" altLang="ko-KR" sz="3200" i="1">
                        <a:solidFill>
                          <a:srgbClr val="B97F76"/>
                        </a:solidFill>
                        <a:latin typeface="Cambria Math"/>
                      </a:rPr>
                      <m:t>𝑣</m:t>
                    </m:r>
                    <m:r>
                      <a:rPr lang="en-US" altLang="ko-KR" sz="3200" i="1">
                        <a:solidFill>
                          <a:srgbClr val="B97F76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altLang="ko-KR" sz="3200" dirty="0" smtClean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)</a:t>
                </a:r>
                <a:endParaRPr lang="ko-KR" altLang="en-US" sz="3200" dirty="0">
                  <a:solidFill>
                    <a:srgbClr val="B97F76"/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2" name="제목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-4482705" y="2966607"/>
                <a:ext cx="8229600" cy="1143000"/>
              </a:xfrm>
              <a:blipFill rotWithShape="1">
                <a:blip r:embed="rId3"/>
                <a:stretch>
                  <a:fillRect l="-192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417638"/>
                <a:ext cx="8229600" cy="4525963"/>
              </a:xfrm>
            </p:spPr>
            <p:txBody>
              <a:bodyPr>
                <a:normAutofit fontScale="55000" lnSpcReduction="20000"/>
              </a:bodyPr>
              <a:lstStyle/>
              <a:p>
                <a:pPr marL="0" indent="0">
                  <a:lnSpc>
                    <a:spcPct val="160000"/>
                  </a:lnSpc>
                  <a:buNone/>
                </a:pPr>
                <a:r>
                  <a:rPr lang="ko-KR" altLang="en-US" sz="31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  어떤 </a:t>
                </a:r>
                <a:r>
                  <a:rPr lang="ko-KR" altLang="en-US" sz="3100" dirty="0" err="1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노드</a:t>
                </a:r>
                <a:r>
                  <a:rPr lang="ko-KR" altLang="en-US" sz="3100" dirty="0" err="1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에서</a:t>
                </a:r>
                <a:r>
                  <a:rPr lang="ko-KR" altLang="en-US" sz="31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 </a:t>
                </a:r>
                <a:r>
                  <a:rPr lang="ko-KR" altLang="en-US" sz="3100" dirty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다른 </a:t>
                </a:r>
                <a:r>
                  <a:rPr lang="ko-KR" altLang="en-US" sz="3100" dirty="0" err="1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노드로</a:t>
                </a:r>
                <a:r>
                  <a:rPr lang="ko-KR" altLang="en-US" sz="3100" dirty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 가는 최단 경로들 중에서 특정 </a:t>
                </a:r>
                <a:r>
                  <a:rPr lang="ko-KR" altLang="en-US" sz="3100" dirty="0" err="1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노드를</a:t>
                </a:r>
                <a:r>
                  <a:rPr lang="ko-KR" altLang="en-US" sz="3100" dirty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 지나가는 </a:t>
                </a:r>
                <a:r>
                  <a:rPr lang="ko-KR" altLang="en-US" sz="31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횟수 결정</a:t>
                </a:r>
                <a:endParaRPr lang="en-US" altLang="ko-KR" sz="3100" i="1" dirty="0" smtClean="0"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endParaRPr>
              </a:p>
              <a:p>
                <a:pPr>
                  <a:lnSpc>
                    <a:spcPct val="170000"/>
                  </a:lnSpc>
                </a:pPr>
                <a:endParaRPr lang="en-US" altLang="ko-KR" sz="2600" i="1" dirty="0" smtClean="0">
                  <a:latin typeface="Cambria Math"/>
                </a:endParaRPr>
              </a:p>
              <a:p>
                <a:pPr>
                  <a:lnSpc>
                    <a:spcPct val="170000"/>
                  </a:lnSpc>
                </a:pPr>
                <a:endParaRPr lang="en-US" altLang="ko-KR" sz="2400" i="1" dirty="0" smtClean="0">
                  <a:latin typeface="Cambria Math"/>
                </a:endParaRPr>
              </a:p>
              <a:p>
                <a:pPr marL="0" indent="0">
                  <a:lnSpc>
                    <a:spcPct val="170000"/>
                  </a:lnSpc>
                  <a:buNone/>
                </a:pPr>
                <a:r>
                  <a:rPr lang="en-US" altLang="ko-KR" sz="2900" dirty="0"/>
                  <a:t> </a:t>
                </a:r>
                <a:r>
                  <a:rPr lang="en-US" altLang="ko-KR" sz="2900" dirty="0" smtClean="0"/>
                  <a:t>     </a:t>
                </a:r>
              </a:p>
              <a:p>
                <a:pPr marL="0" indent="0">
                  <a:lnSpc>
                    <a:spcPct val="170000"/>
                  </a:lnSpc>
                  <a:buNone/>
                </a:pPr>
                <a:r>
                  <a:rPr lang="en-US" altLang="ko-KR" sz="3600" dirty="0" smtClean="0"/>
                  <a:t>	</a:t>
                </a:r>
                <a:r>
                  <a:rPr lang="en-US" altLang="ko-KR" sz="14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   </a:t>
                </a:r>
                <a:r>
                  <a:rPr lang="en-US" altLang="ko-KR" sz="1400" dirty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      </a:t>
                </a:r>
                <a:r>
                  <a:rPr lang="en-US" altLang="ko-KR" sz="1400" dirty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	</a:t>
                </a:r>
                <a:r>
                  <a:rPr lang="en-US" altLang="ko-KR" sz="14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 </a:t>
                </a:r>
                <a:r>
                  <a:rPr lang="en-US" altLang="ko-KR" sz="19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			 </a:t>
                </a:r>
                <a:r>
                  <a:rPr lang="en-US" altLang="ko-KR" sz="1900" dirty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	</a:t>
                </a:r>
                <a:r>
                  <a:rPr lang="en-US" altLang="ko-KR" sz="19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		                         	</a:t>
                </a:r>
                <a14:m>
                  <m:oMath xmlns:m="http://schemas.openxmlformats.org/officeDocument/2006/math">
                    <m:r>
                      <a:rPr lang="en-US" altLang="ko-KR" sz="2200" b="0" i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ko-KR" dirty="0" smtClean="0"/>
                  <a:t>		</a:t>
                </a:r>
              </a:p>
              <a:p>
                <a:pPr marL="0" indent="0">
                  <a:buNone/>
                </a:pPr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 smtClean="0"/>
              </a:p>
              <a:p>
                <a:pPr marL="0" indent="0">
                  <a:buNone/>
                </a:pPr>
                <a:endParaRPr lang="en-US" altLang="ko-KR" dirty="0"/>
              </a:p>
              <a:p>
                <a:pPr marL="0" indent="0">
                  <a:buNone/>
                </a:pPr>
                <a:r>
                  <a:rPr lang="en-US" altLang="ko-KR" dirty="0" smtClean="0"/>
                  <a:t>   				  	</a:t>
                </a:r>
                <a:endParaRPr lang="ko-KR" altLang="en-US" sz="2800" dirty="0">
                  <a:solidFill>
                    <a:srgbClr val="C87F76"/>
                  </a:solidFill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417638"/>
                <a:ext cx="8229600" cy="4525963"/>
              </a:xfr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01" b="1"/>
          <a:stretch/>
        </p:blipFill>
        <p:spPr bwMode="auto">
          <a:xfrm>
            <a:off x="-3708920" y="3869854"/>
            <a:ext cx="3170237" cy="1026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28" t="31615" r="43873" b="58384"/>
          <a:stretch/>
        </p:blipFill>
        <p:spPr bwMode="auto">
          <a:xfrm>
            <a:off x="-1836712" y="2380121"/>
            <a:ext cx="517875" cy="380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641075" y="2310519"/>
            <a:ext cx="2162772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00" dirty="0" err="1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매개중심성이</a:t>
            </a:r>
            <a:r>
              <a:rPr lang="ko-KR" altLang="en-US" sz="1700" dirty="0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높은 곳 </a:t>
            </a:r>
            <a:endParaRPr lang="ko-KR" altLang="en-US" sz="1700" dirty="0"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0476656" y="4653136"/>
                <a:ext cx="72008" cy="44996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/>
                          </a:rPr>
                          <m:t>𝐶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ko-KR" i="1">
                            <a:latin typeface="Cambria Math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/>
                          </a:rPr>
                          <m:t>3</m:t>
                        </m:r>
                      </m:e>
                    </m:d>
                    <m:r>
                      <a:rPr lang="en-US" altLang="ko-KR" i="1">
                        <a:latin typeface="Cambria Math"/>
                      </a:rPr>
                      <m:t>=2⋅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altLang="ko-KR" i="1">
                                <a:latin typeface="Cambria Math"/>
                              </a:rPr>
                              <m:t>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15</m:t>
                            </m:r>
                          </m:sub>
                        </m:sSub>
                        <m:r>
                          <a:rPr lang="en-US" altLang="ko-KR" i="1">
                            <a:latin typeface="Cambria Math"/>
                          </a:rPr>
                          <m:t>(3)</m:t>
                        </m:r>
                      </m:num>
                      <m:den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altLang="ko-KR" i="1">
                                <a:latin typeface="Cambria Math"/>
                              </a:rPr>
                              <m:t>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15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altLang="ko-KR" dirty="0"/>
                  <a:t>+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/>
                      </a:rPr>
                      <m:t>2⋅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altLang="ko-KR" i="1">
                                <a:latin typeface="Cambria Math"/>
                              </a:rPr>
                              <m:t>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25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/>
                              </a:rPr>
                              <m:t>3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altLang="ko-KR" i="1">
                                <a:latin typeface="Cambria Math"/>
                              </a:rPr>
                              <m:t>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25</m:t>
                            </m:r>
                          </m:sub>
                        </m:sSub>
                      </m:den>
                    </m:f>
                    <m:r>
                      <a:rPr lang="en-US" altLang="ko-KR">
                        <a:latin typeface="Cambria Math"/>
                      </a:rPr>
                      <m:t>=2</m:t>
                    </m:r>
                    <m:r>
                      <a:rPr lang="en-US" altLang="ko-KR" i="1">
                        <a:latin typeface="Cambria Math"/>
                      </a:rPr>
                      <m:t>⋅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altLang="ko-KR" dirty="0"/>
                  <a:t>+</a:t>
                </a:r>
                <a14:m>
                  <m:oMath xmlns:m="http://schemas.openxmlformats.org/officeDocument/2006/math">
                    <m:r>
                      <a:rPr lang="en-US" altLang="ko-KR" dirty="0">
                        <a:latin typeface="Cambria Math"/>
                      </a:rPr>
                      <m:t>2</m:t>
                    </m:r>
                    <m:r>
                      <a:rPr lang="en-US" altLang="ko-KR" i="1">
                        <a:latin typeface="Cambria Math"/>
                      </a:rPr>
                      <m:t>⋅</m:t>
                    </m:r>
                    <m:f>
                      <m:fPr>
                        <m:ctrlPr>
                          <a:rPr lang="en-US" altLang="ko-KR" i="1" dirty="0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 dirty="0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altLang="ko-KR" i="1" dirty="0">
                            <a:latin typeface="Cambria Math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altLang="ko-KR" dirty="0"/>
                  <a:t>=2</a:t>
                </a:r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76656" y="4653136"/>
                <a:ext cx="72008" cy="4499693"/>
              </a:xfrm>
              <a:prstGeom prst="rect">
                <a:avLst/>
              </a:prstGeom>
              <a:blipFill rotWithShape="1">
                <a:blip r:embed="rId8"/>
                <a:stretch>
                  <a:fillRect l="-163636" r="-121818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924332" y="4734512"/>
                <a:ext cx="4962401" cy="20420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latin typeface="Cambria Math"/>
                            </a:rPr>
                            <m:t>𝐶</m:t>
                          </m:r>
                        </m:e>
                        <m:sub>
                          <m:r>
                            <a:rPr lang="en-US" altLang="ko-KR" i="1">
                              <a:latin typeface="Cambria Math"/>
                            </a:rPr>
                            <m:t>𝐵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/>
                            </a:rPr>
                            <m:t>3</m:t>
                          </m:r>
                        </m:e>
                      </m:d>
                      <m:r>
                        <a:rPr lang="en-US" altLang="ko-KR" i="1">
                          <a:latin typeface="Cambria Math"/>
                        </a:rPr>
                        <m:t>=</m:t>
                      </m:r>
                    </m:oMath>
                  </m:oMathPara>
                </a14:m>
                <a:endParaRPr lang="en-US" altLang="ko-KR" i="1" dirty="0" smtClean="0">
                  <a:latin typeface="Cambria Math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 i="1">
                        <a:latin typeface="Cambria Math"/>
                      </a:rPr>
                      <m:t>2⋅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altLang="ko-KR" i="1">
                                <a:latin typeface="Cambria Math"/>
                              </a:rPr>
                              <m:t>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15</m:t>
                            </m:r>
                          </m:sub>
                        </m:sSub>
                        <m:r>
                          <a:rPr lang="en-US" altLang="ko-KR" i="1">
                            <a:latin typeface="Cambria Math"/>
                          </a:rPr>
                          <m:t>(3)</m:t>
                        </m:r>
                      </m:num>
                      <m:den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altLang="ko-KR" i="1">
                                <a:latin typeface="Cambria Math"/>
                              </a:rPr>
                              <m:t>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15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altLang="ko-KR" dirty="0" smtClean="0"/>
                  <a:t> </a:t>
                </a:r>
                <a:r>
                  <a:rPr lang="en-US" altLang="ko-KR" dirty="0"/>
                  <a:t>+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/>
                      </a:rPr>
                      <m:t>2⋅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altLang="ko-KR" i="1">
                                <a:latin typeface="Cambria Math"/>
                              </a:rPr>
                              <m:t>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25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/>
                              </a:rPr>
                              <m:t>3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altLang="ko-KR" i="1">
                                <a:latin typeface="Cambria Math"/>
                              </a:rPr>
                              <m:t>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/>
                              </a:rPr>
                              <m:t>25</m:t>
                            </m:r>
                          </m:sub>
                        </m:sSub>
                      </m:den>
                    </m:f>
                    <m:r>
                      <a:rPr lang="en-US" altLang="ko-KR">
                        <a:latin typeface="Cambria Math"/>
                      </a:rPr>
                      <m:t>=</m:t>
                    </m:r>
                  </m:oMath>
                </a14:m>
                <a:endParaRPr lang="en-US" altLang="ko-KR" dirty="0" smtClean="0">
                  <a:latin typeface="Cambria Math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ko-KR">
                        <a:latin typeface="Cambria Math"/>
                      </a:rPr>
                      <m:t>2</m:t>
                    </m:r>
                    <m:r>
                      <a:rPr lang="en-US" altLang="ko-KR" i="1">
                        <a:latin typeface="Cambria Math"/>
                      </a:rPr>
                      <m:t>⋅</m:t>
                    </m:r>
                    <m:f>
                      <m:fPr>
                        <m:ctrlPr>
                          <a:rPr lang="en-US" altLang="ko-KR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altLang="ko-KR" i="1">
                            <a:latin typeface="Cambria Math"/>
                          </a:rPr>
                          <m:t>2</m:t>
                        </m:r>
                      </m:den>
                    </m:f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ko-KR" dirty="0"/>
                  <a:t>+</a:t>
                </a:r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r>
                      <a:rPr lang="en-US" altLang="ko-KR" dirty="0">
                        <a:latin typeface="Cambria Math"/>
                      </a:rPr>
                      <m:t>2</m:t>
                    </m:r>
                    <m:r>
                      <a:rPr lang="en-US" altLang="ko-KR" i="1">
                        <a:latin typeface="Cambria Math"/>
                      </a:rPr>
                      <m:t>⋅</m:t>
                    </m:r>
                    <m:f>
                      <m:fPr>
                        <m:ctrlPr>
                          <a:rPr lang="en-US" altLang="ko-KR" i="1" dirty="0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ko-KR" i="1" dirty="0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altLang="ko-KR" i="1" dirty="0">
                            <a:latin typeface="Cambria Math"/>
                          </a:rPr>
                          <m:t>2</m:t>
                        </m:r>
                      </m:den>
                    </m:f>
                    <m:r>
                      <a:rPr lang="en-US" altLang="ko-KR" b="0" i="1" dirty="0" smtClean="0">
                        <a:latin typeface="Cambria Math"/>
                      </a:rPr>
                      <m:t>=2</m:t>
                    </m:r>
                  </m:oMath>
                </a14:m>
                <a:r>
                  <a:rPr lang="en-US" altLang="ko-KR" dirty="0" smtClean="0"/>
                  <a:t> .</a:t>
                </a:r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4332" y="4734512"/>
                <a:ext cx="4962401" cy="2042034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오른쪽 화살표 10"/>
          <p:cNvSpPr/>
          <p:nvPr/>
        </p:nvSpPr>
        <p:spPr>
          <a:xfrm>
            <a:off x="4067945" y="2312271"/>
            <a:ext cx="1070360" cy="369332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557401" y="2266104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C87F76"/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교통중심지</a:t>
            </a:r>
          </a:p>
        </p:txBody>
      </p:sp>
      <p:sp>
        <p:nvSpPr>
          <p:cNvPr id="16" name="타원 15"/>
          <p:cNvSpPr/>
          <p:nvPr/>
        </p:nvSpPr>
        <p:spPr>
          <a:xfrm>
            <a:off x="1313429" y="5486100"/>
            <a:ext cx="275024" cy="288032"/>
          </a:xfrm>
          <a:prstGeom prst="ellipse">
            <a:avLst/>
          </a:prstGeom>
          <a:solidFill>
            <a:srgbClr val="B5B1A8"/>
          </a:solidFill>
          <a:ln>
            <a:solidFill>
              <a:srgbClr val="B97F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9345" y="4214065"/>
            <a:ext cx="35709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예</a:t>
            </a:r>
            <a:r>
              <a:rPr lang="en-US" altLang="ko-KR" sz="1600" dirty="0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) 3</a:t>
            </a:r>
            <a:r>
              <a:rPr lang="ko-KR" altLang="en-US" sz="1600" dirty="0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번 </a:t>
            </a:r>
            <a:r>
              <a:rPr lang="ko-KR" altLang="en-US" sz="1600" dirty="0" err="1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노드의</a:t>
            </a:r>
            <a:r>
              <a:rPr lang="ko-KR" altLang="en-US" sz="1600" dirty="0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r>
              <a:rPr lang="ko-KR" altLang="en-US" sz="1600" dirty="0" err="1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매개중심성</a:t>
            </a:r>
            <a:endParaRPr lang="ko-KR" altLang="en-US" sz="1600" dirty="0"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3008541" y="6130473"/>
            <a:ext cx="275024" cy="288032"/>
          </a:xfrm>
          <a:prstGeom prst="ellipse">
            <a:avLst/>
          </a:prstGeom>
          <a:solidFill>
            <a:srgbClr val="B5B1A8"/>
          </a:solidFill>
          <a:ln>
            <a:solidFill>
              <a:srgbClr val="B97F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4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2103231" y="5486100"/>
            <a:ext cx="275024" cy="288032"/>
          </a:xfrm>
          <a:prstGeom prst="ellipse">
            <a:avLst/>
          </a:prstGeom>
          <a:solidFill>
            <a:srgbClr val="B5B1A8"/>
          </a:solidFill>
          <a:ln>
            <a:solidFill>
              <a:srgbClr val="B97F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3008541" y="4894477"/>
            <a:ext cx="275024" cy="288032"/>
          </a:xfrm>
          <a:prstGeom prst="ellipse">
            <a:avLst/>
          </a:prstGeom>
          <a:solidFill>
            <a:srgbClr val="B5B1A8"/>
          </a:solidFill>
          <a:ln>
            <a:solidFill>
              <a:srgbClr val="B97F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3855725" y="5486100"/>
            <a:ext cx="275024" cy="288032"/>
          </a:xfrm>
          <a:prstGeom prst="ellipse">
            <a:avLst/>
          </a:prstGeom>
          <a:solidFill>
            <a:srgbClr val="B5B1A8"/>
          </a:solidFill>
          <a:ln>
            <a:solidFill>
              <a:srgbClr val="B97F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5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3" name="직선 연결선 22"/>
          <p:cNvCxnSpPr>
            <a:stCxn id="16" idx="6"/>
            <a:endCxn id="20" idx="2"/>
          </p:cNvCxnSpPr>
          <p:nvPr/>
        </p:nvCxnSpPr>
        <p:spPr>
          <a:xfrm>
            <a:off x="1588453" y="5630116"/>
            <a:ext cx="5147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>
            <a:stCxn id="20" idx="6"/>
            <a:endCxn id="21" idx="2"/>
          </p:cNvCxnSpPr>
          <p:nvPr/>
        </p:nvCxnSpPr>
        <p:spPr>
          <a:xfrm flipV="1">
            <a:off x="2378255" y="5038493"/>
            <a:ext cx="630286" cy="591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>
            <a:stCxn id="20" idx="6"/>
            <a:endCxn id="19" idx="2"/>
          </p:cNvCxnSpPr>
          <p:nvPr/>
        </p:nvCxnSpPr>
        <p:spPr>
          <a:xfrm>
            <a:off x="2378255" y="5630116"/>
            <a:ext cx="630286" cy="6443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>
            <a:stCxn id="21" idx="6"/>
            <a:endCxn id="22" idx="2"/>
          </p:cNvCxnSpPr>
          <p:nvPr/>
        </p:nvCxnSpPr>
        <p:spPr>
          <a:xfrm>
            <a:off x="3283565" y="5038493"/>
            <a:ext cx="572160" cy="591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>
            <a:stCxn id="19" idx="6"/>
            <a:endCxn id="22" idx="2"/>
          </p:cNvCxnSpPr>
          <p:nvPr/>
        </p:nvCxnSpPr>
        <p:spPr>
          <a:xfrm flipV="1">
            <a:off x="3283565" y="5630116"/>
            <a:ext cx="572160" cy="6443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707505" y="3504680"/>
                <a:ext cx="1080120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050" b="0" i="1" smtClean="0">
                          <a:latin typeface="Cambria Math"/>
                        </a:rPr>
                        <m:t>   </m:t>
                      </m:r>
                      <m:r>
                        <a:rPr lang="en-US" altLang="ko-KR" sz="1050" b="0" i="1" smtClean="0">
                          <a:latin typeface="Cambria Math"/>
                        </a:rPr>
                        <m:t>𝑠</m:t>
                      </m:r>
                      <m:r>
                        <a:rPr lang="en-US" altLang="ko-KR" sz="1050">
                          <a:latin typeface="Cambria Math"/>
                        </a:rPr>
                        <m:t>≠</m:t>
                      </m:r>
                      <m:r>
                        <a:rPr lang="en-US" altLang="ko-KR" sz="1050" b="0" i="1" smtClean="0">
                          <a:latin typeface="Cambria Math"/>
                        </a:rPr>
                        <m:t>𝑡</m:t>
                      </m:r>
                      <m:r>
                        <a:rPr lang="en-US" altLang="ko-KR" sz="1050">
                          <a:latin typeface="Cambria Math"/>
                        </a:rPr>
                        <m:t>≠</m:t>
                      </m:r>
                      <m:r>
                        <a:rPr lang="en-US" altLang="ko-KR" sz="1050" b="0" i="1" smtClean="0">
                          <a:latin typeface="Cambria Math"/>
                        </a:rPr>
                        <m:t>𝑣</m:t>
                      </m:r>
                    </m:oMath>
                  </m:oMathPara>
                </a14:m>
                <a:endParaRPr lang="ko-KR" altLang="en-US" sz="105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7505" y="3504680"/>
                <a:ext cx="1080120" cy="253916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714530" y="3105226"/>
                <a:ext cx="4360733" cy="2805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i="1" smtClean="0"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sz="1200" i="1">
                            <a:latin typeface="Cambria Math"/>
                          </a:rPr>
                          <m:t>σ</m:t>
                        </m:r>
                      </m:e>
                      <m:sub>
                        <m:r>
                          <a:rPr lang="en-US" altLang="ko-KR" sz="1200" i="1">
                            <a:latin typeface="Cambria Math"/>
                          </a:rPr>
                          <m:t>𝑠𝑡</m:t>
                        </m:r>
                      </m:sub>
                    </m:sSub>
                    <m:r>
                      <a:rPr lang="en-US" altLang="ko-KR" sz="12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ko-KR" sz="12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/>
                      </a:rPr>
                      <m:t>𝑠</m:t>
                    </m:r>
                    <m:r>
                      <a:rPr lang="en-US" altLang="ko-KR" sz="12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ko-KR" altLang="en-US" sz="12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에서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/>
                        <a:ea typeface="아리따-돋움(TTF)-SemiBold" panose="02020603020101020101" pitchFamily="18" charset="-127"/>
                      </a:rPr>
                      <m:t>𝑡</m:t>
                    </m:r>
                  </m:oMath>
                </a14:m>
                <a:r>
                  <a:rPr lang="ko-KR" altLang="en-US" sz="12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로 가는 가장 짧은 경로의 수 </a:t>
                </a:r>
                <a:endParaRPr lang="ko-KR" altLang="en-US" sz="1200" dirty="0"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4530" y="3105226"/>
                <a:ext cx="4360733" cy="280526"/>
              </a:xfrm>
              <a:prstGeom prst="rect">
                <a:avLst/>
              </a:prstGeom>
              <a:blipFill rotWithShape="1">
                <a:blip r:embed="rId11"/>
                <a:stretch>
                  <a:fillRect b="-1521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9886733" y="3647109"/>
                <a:ext cx="2736304" cy="6515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i="1">
                            <a:latin typeface="Cambria Math"/>
                          </a:rPr>
                          <m:t>σ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𝑠𝑡</m:t>
                        </m:r>
                      </m:sub>
                    </m:sSub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ko-KR" dirty="0" smtClean="0"/>
                  <a:t>: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/>
                      </a:rPr>
                      <m:t>𝑠</m:t>
                    </m:r>
                    <m:r>
                      <a:rPr lang="ko-KR" altLang="en-US" b="0" i="1" smtClean="0">
                        <a:latin typeface="Cambria Math"/>
                      </a:rPr>
                      <m:t>에서</m:t>
                    </m:r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  <m:r>
                      <a:rPr lang="en-US" altLang="ko-KR" b="0" i="1" smtClean="0">
                        <a:latin typeface="Cambria Math"/>
                      </a:rPr>
                      <m:t>𝑡</m:t>
                    </m:r>
                    <m:r>
                      <a:rPr lang="ko-KR" altLang="en-US" b="0" i="1" smtClean="0">
                        <a:latin typeface="Cambria Math"/>
                      </a:rPr>
                      <m:t>로</m:t>
                    </m:r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  <m:r>
                      <a:rPr lang="ko-KR" altLang="en-US" b="0" i="1" smtClean="0">
                        <a:latin typeface="Cambria Math"/>
                      </a:rPr>
                      <m:t>가는</m:t>
                    </m:r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  <m:r>
                      <a:rPr lang="ko-KR" altLang="en-US" b="0" i="1" smtClean="0">
                        <a:latin typeface="Cambria Math"/>
                      </a:rPr>
                      <m:t>가장</m:t>
                    </m:r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  <m:r>
                      <a:rPr lang="ko-KR" altLang="en-US" b="0" i="1" smtClean="0">
                        <a:latin typeface="Cambria Math"/>
                      </a:rPr>
                      <m:t>짧은</m:t>
                    </m:r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  <m:r>
                      <a:rPr lang="ko-KR" altLang="en-US" b="0" i="1" smtClean="0">
                        <a:latin typeface="Cambria Math"/>
                      </a:rPr>
                      <m:t>경로의</m:t>
                    </m:r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  <m:r>
                      <a:rPr lang="ko-KR" altLang="en-US" b="0" i="1" smtClean="0">
                        <a:latin typeface="Cambria Math"/>
                      </a:rPr>
                      <m:t>수</m:t>
                    </m:r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altLang="ko-KR" dirty="0" smtClean="0"/>
                  <a:t> 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6733" y="3647109"/>
                <a:ext cx="2736304" cy="651525"/>
              </a:xfrm>
              <a:prstGeom prst="rect">
                <a:avLst/>
              </a:prstGeom>
              <a:blipFill rotWithShape="1">
                <a:blip r:embed="rId12"/>
                <a:stretch>
                  <a:fillRect t="-4673" r="-34298" b="-37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3700396" y="3508609"/>
                <a:ext cx="436073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i="1" smtClean="0"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ko-KR" sz="1200" i="1">
                            <a:latin typeface="Cambria Math"/>
                          </a:rPr>
                          <m:t>σ</m:t>
                        </m:r>
                      </m:e>
                      <m:sub>
                        <m:r>
                          <a:rPr lang="en-US" altLang="ko-KR" sz="1200" i="1">
                            <a:latin typeface="Cambria Math"/>
                          </a:rPr>
                          <m:t>𝑠𝑡</m:t>
                        </m:r>
                      </m:sub>
                    </m:sSub>
                    <m:r>
                      <a:rPr lang="en-US" altLang="ko-KR" sz="1200" b="0" i="1" smtClean="0">
                        <a:latin typeface="Cambria Math"/>
                      </a:rPr>
                      <m:t>(</m:t>
                    </m:r>
                    <m:r>
                      <a:rPr lang="en-US" altLang="ko-KR" sz="1200" b="0" i="1" smtClean="0">
                        <a:latin typeface="Cambria Math"/>
                      </a:rPr>
                      <m:t>𝑣</m:t>
                    </m:r>
                    <m:r>
                      <a:rPr lang="en-US" altLang="ko-KR" sz="1200" b="0" i="1" smtClean="0">
                        <a:latin typeface="Cambria Math"/>
                      </a:rPr>
                      <m:t>) </m:t>
                    </m:r>
                  </m:oMath>
                </a14:m>
                <a:r>
                  <a:rPr lang="en-US" altLang="ko-KR" sz="12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/>
                      </a:rPr>
                      <m:t>𝑠</m:t>
                    </m:r>
                    <m:r>
                      <a:rPr lang="en-US" altLang="ko-KR" sz="1200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ko-KR" altLang="en-US" sz="12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에서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/>
                        <a:ea typeface="아리따-돋움(TTF)-SemiBold" panose="02020603020101020101" pitchFamily="18" charset="-127"/>
                      </a:rPr>
                      <m:t>𝑡</m:t>
                    </m:r>
                  </m:oMath>
                </a14:m>
                <a:r>
                  <a:rPr lang="ko-KR" altLang="en-US" sz="12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로 가는 가장 짧은 경로 중 </a:t>
                </a:r>
                <a14:m>
                  <m:oMath xmlns:m="http://schemas.openxmlformats.org/officeDocument/2006/math">
                    <m:r>
                      <a:rPr lang="en-US" altLang="ko-KR" sz="1200" b="0" i="1" smtClean="0">
                        <a:latin typeface="Cambria Math"/>
                        <a:ea typeface="아리따-돋움(TTF)-SemiBold" panose="02020603020101020101" pitchFamily="18" charset="-127"/>
                      </a:rPr>
                      <m:t>𝑣</m:t>
                    </m:r>
                  </m:oMath>
                </a14:m>
                <a:r>
                  <a:rPr lang="ko-KR" altLang="en-US" sz="1200" dirty="0" err="1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를</a:t>
                </a:r>
                <a:r>
                  <a:rPr lang="ko-KR" altLang="en-US" sz="1200" dirty="0" smtClean="0">
                    <a:latin typeface="아리따-돋움(TTF)-SemiBold" panose="02020603020101020101" pitchFamily="18" charset="-127"/>
                    <a:ea typeface="아리따-돋움(TTF)-SemiBold" panose="02020603020101020101" pitchFamily="18" charset="-127"/>
                  </a:rPr>
                  <a:t> 지나는 경로의 수 </a:t>
                </a:r>
                <a:endParaRPr lang="ko-KR" altLang="en-US" sz="1200" dirty="0">
                  <a:latin typeface="아리따-돋움(TTF)-SemiBold" panose="02020603020101020101" pitchFamily="18" charset="-127"/>
                  <a:ea typeface="아리따-돋움(TTF)-SemiBold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0396" y="3508609"/>
                <a:ext cx="4360733" cy="276999"/>
              </a:xfrm>
              <a:prstGeom prst="rect">
                <a:avLst/>
              </a:prstGeom>
              <a:blipFill rotWithShape="1">
                <a:blip r:embed="rId13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직사각형 46"/>
          <p:cNvSpPr/>
          <p:nvPr/>
        </p:nvSpPr>
        <p:spPr>
          <a:xfrm>
            <a:off x="942377" y="4647186"/>
            <a:ext cx="7230023" cy="194421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0" name="제목 1"/>
              <p:cNvSpPr txBox="1">
                <a:spLocks/>
              </p:cNvSpPr>
              <p:nvPr/>
            </p:nvSpPr>
            <p:spPr>
              <a:xfrm>
                <a:off x="457200" y="274638"/>
                <a:ext cx="8229600" cy="1143000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914400" rtl="0" eaLnBrk="1" latinLnBrk="1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3200" dirty="0" smtClean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 </a:t>
                </a:r>
                <a:r>
                  <a:rPr lang="ko-KR" altLang="en-US" sz="3200" dirty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매개중심성</a:t>
                </a:r>
                <a:r>
                  <a:rPr lang="en-US" altLang="ko-KR" sz="3200" dirty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3200" i="1">
                            <a:solidFill>
                              <a:srgbClr val="B97F76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3200" i="1">
                            <a:solidFill>
                              <a:srgbClr val="B97F76"/>
                            </a:solidFill>
                            <a:latin typeface="Cambria Math"/>
                          </a:rPr>
                          <m:t>𝐶</m:t>
                        </m:r>
                      </m:e>
                      <m:sub>
                        <m:r>
                          <a:rPr lang="en-US" altLang="ko-KR" sz="3200" i="1">
                            <a:solidFill>
                              <a:srgbClr val="B97F76"/>
                            </a:solidFill>
                            <a:latin typeface="Cambria Math"/>
                          </a:rPr>
                          <m:t>𝐵</m:t>
                        </m:r>
                      </m:sub>
                    </m:sSub>
                    <m:r>
                      <a:rPr lang="en-US" altLang="ko-KR" sz="3200" i="1">
                        <a:solidFill>
                          <a:srgbClr val="B97F76"/>
                        </a:solidFill>
                        <a:latin typeface="Cambria Math"/>
                      </a:rPr>
                      <m:t>(</m:t>
                    </m:r>
                    <m:r>
                      <a:rPr lang="en-US" altLang="ko-KR" sz="3200" i="1">
                        <a:solidFill>
                          <a:srgbClr val="B97F76"/>
                        </a:solidFill>
                        <a:latin typeface="Cambria Math"/>
                      </a:rPr>
                      <m:t>𝑣</m:t>
                    </m:r>
                    <m:r>
                      <a:rPr lang="en-US" altLang="ko-KR" sz="3200" i="1">
                        <a:solidFill>
                          <a:srgbClr val="B97F76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altLang="ko-KR" sz="3200" dirty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)</a:t>
                </a:r>
                <a:endParaRPr lang="ko-KR" altLang="en-US" sz="3200" dirty="0">
                  <a:solidFill>
                    <a:srgbClr val="B97F76"/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80" name="제목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74638"/>
                <a:ext cx="8229600" cy="1143000"/>
              </a:xfrm>
              <a:prstGeom prst="rect">
                <a:avLst/>
              </a:prstGeom>
              <a:blipFill rotWithShape="1">
                <a:blip r:embed="rId14"/>
                <a:stretch>
                  <a:fillRect l="-5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134883" y="3084178"/>
                <a:ext cx="2304256" cy="5320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/>
                          </a:rPr>
                          <m:t>𝐶</m:t>
                        </m:r>
                      </m:e>
                      <m:sub>
                        <m:r>
                          <a:rPr lang="en-US" altLang="ko-KR" i="1">
                            <a:latin typeface="Cambria Math"/>
                          </a:rPr>
                          <m:t>𝐵</m:t>
                        </m:r>
                      </m:sub>
                    </m:sSub>
                    <m:d>
                      <m:dPr>
                        <m:ctrlPr>
                          <a:rPr lang="en-US" altLang="ko-KR" i="1">
                            <a:latin typeface="Cambria Math"/>
                          </a:rPr>
                        </m:ctrlPr>
                      </m:dPr>
                      <m:e>
                        <m:r>
                          <a:rPr lang="en-US" altLang="ko-KR" i="1">
                            <a:latin typeface="Cambria Math"/>
                          </a:rPr>
                          <m:t>𝑣</m:t>
                        </m:r>
                      </m:e>
                    </m:d>
                    <m:r>
                      <a:rPr lang="en-US" altLang="ko-KR" i="1">
                        <a:latin typeface="Cambria Math"/>
                      </a:rPr>
                      <m:t>= 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ko-KR" i="1">
                            <a:latin typeface="Cambria Math"/>
                          </a:rPr>
                        </m:ctrlPr>
                      </m:naryPr>
                      <m:sub/>
                      <m:sup/>
                      <m:e>
                        <m:r>
                          <a:rPr lang="en-US" altLang="ko-KR" i="1">
                            <a:latin typeface="Cambria Math"/>
                          </a:rPr>
                          <m:t>   </m:t>
                        </m:r>
                        <m:f>
                          <m:fPr>
                            <m:ctrlPr>
                              <a:rPr lang="en-US" altLang="ko-KR" i="1">
                                <a:latin typeface="Cambria Math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altLang="ko-KR" i="1">
                                    <a:latin typeface="Cambria Math"/>
                                  </a:rPr>
                                  <m:t>σ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/>
                                  </a:rPr>
                                  <m:t>𝑠𝑡</m:t>
                                </m:r>
                              </m:sub>
                            </m:sSub>
                            <m:r>
                              <a:rPr lang="en-US" altLang="ko-KR" i="1">
                                <a:latin typeface="Cambria Math"/>
                              </a:rPr>
                              <m:t>(</m:t>
                            </m:r>
                            <m:r>
                              <a:rPr lang="en-US" altLang="ko-KR" i="1">
                                <a:latin typeface="Cambria Math"/>
                              </a:rPr>
                              <m:t>𝑣</m:t>
                            </m:r>
                            <m:r>
                              <a:rPr lang="en-US" altLang="ko-KR" i="1">
                                <a:latin typeface="Cambria Math"/>
                              </a:rPr>
                              <m:t>)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altLang="ko-KR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altLang="ko-KR" i="1">
                                    <a:latin typeface="Cambria Math"/>
                                  </a:rPr>
                                  <m:t>σ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/>
                                  </a:rPr>
                                  <m:t>𝑠𝑡</m:t>
                                </m:r>
                              </m:sub>
                            </m:sSub>
                          </m:den>
                        </m:f>
                      </m:e>
                    </m:nary>
                  </m:oMath>
                </a14:m>
                <a:r>
                  <a:rPr lang="en-US" altLang="ko-KR" dirty="0"/>
                  <a:t> .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4883" y="3084178"/>
                <a:ext cx="2304256" cy="532069"/>
              </a:xfrm>
              <a:prstGeom prst="rect">
                <a:avLst/>
              </a:prstGeom>
              <a:blipFill rotWithShape="1">
                <a:blip r:embed="rId15"/>
                <a:stretch>
                  <a:fillRect t="-70115" b="-11264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1026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송우석\Downloads\seouln .png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32" t="8945" r="7766" b="11491"/>
          <a:stretch/>
        </p:blipFill>
        <p:spPr bwMode="auto">
          <a:xfrm>
            <a:off x="1427126" y="1098432"/>
            <a:ext cx="6715638" cy="3654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565792" y="1315363"/>
            <a:ext cx="313579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00" dirty="0" smtClean="0">
                <a:solidFill>
                  <a:srgbClr val="B97F76"/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서울시 네트워크 </a:t>
            </a:r>
            <a:r>
              <a:rPr lang="ko-KR" altLang="en-US" sz="1700" dirty="0" err="1" smtClean="0">
                <a:solidFill>
                  <a:srgbClr val="B97F76"/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매개중심성</a:t>
            </a:r>
            <a:r>
              <a:rPr lang="ko-KR" altLang="en-US" sz="1700" dirty="0" smtClean="0">
                <a:solidFill>
                  <a:srgbClr val="B97F76"/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분포</a:t>
            </a:r>
            <a:endParaRPr lang="ko-KR" altLang="en-US" sz="1700" dirty="0">
              <a:solidFill>
                <a:srgbClr val="B97F76"/>
              </a:solidFill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6754" y="5272862"/>
            <a:ext cx="86016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높은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매개중심성을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가진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노드들을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r>
              <a:rPr lang="ko-KR" altLang="en-US" sz="1600" dirty="0">
                <a:solidFill>
                  <a:srgbClr val="B97F76"/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한번에 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여러 개 제거</a:t>
            </a:r>
            <a:r>
              <a:rPr lang="en-US" altLang="ko-KR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, 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나머지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노드들의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매개중심성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변화를 관찰</a:t>
            </a:r>
            <a:endParaRPr lang="en-US" altLang="ko-KR" sz="1600" dirty="0"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높은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매개중심성을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가진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노드들을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r>
              <a:rPr lang="ko-KR" altLang="en-US" sz="1600" dirty="0">
                <a:solidFill>
                  <a:srgbClr val="B97F76"/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하나씩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여러 개 제거</a:t>
            </a:r>
            <a:r>
              <a:rPr lang="en-US" altLang="ko-KR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,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나머지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노드들의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매개중심성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변화를 관찰</a:t>
            </a:r>
            <a:endParaRPr lang="en-US" altLang="ko-KR" sz="1600" dirty="0"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전체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노드에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대하여 각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노드를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r>
              <a:rPr lang="ko-KR" altLang="en-US" sz="1600" dirty="0">
                <a:solidFill>
                  <a:srgbClr val="B97F76"/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하나만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제거</a:t>
            </a:r>
            <a:r>
              <a:rPr lang="en-US" altLang="ko-KR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,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나머지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노드들의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r>
              <a:rPr lang="ko-KR" altLang="en-US" sz="1600" dirty="0" err="1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매개중심성</a:t>
            </a:r>
            <a:r>
              <a:rPr lang="ko-KR" altLang="en-US" sz="16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변화 관찰 </a:t>
            </a:r>
            <a:endParaRPr lang="en-US" altLang="ko-KR" sz="1600" dirty="0"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5569052" y="1246113"/>
            <a:ext cx="2381978" cy="2011955"/>
            <a:chOff x="458878" y="542471"/>
            <a:chExt cx="3640137" cy="3657444"/>
          </a:xfrm>
        </p:grpSpPr>
        <p:pic>
          <p:nvPicPr>
            <p:cNvPr id="3077" name="Picture 5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878" y="542471"/>
              <a:ext cx="3630644" cy="361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878" y="739958"/>
              <a:ext cx="3640137" cy="34599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4" name="TextBox 13"/>
          <p:cNvSpPr txBox="1"/>
          <p:nvPr/>
        </p:nvSpPr>
        <p:spPr>
          <a:xfrm>
            <a:off x="4139402" y="4842715"/>
            <a:ext cx="1124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매개중심성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 rot="16200000">
            <a:off x="581335" y="2816445"/>
            <a:ext cx="825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빈도</a:t>
            </a:r>
            <a:r>
              <a:rPr lang="ko-KR" altLang="en-US" sz="1400" dirty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수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684568" y="117607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지능형교통체계관리시스템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제목 1"/>
              <p:cNvSpPr>
                <a:spLocks noGrp="1"/>
              </p:cNvSpPr>
              <p:nvPr>
                <p:ph type="title"/>
              </p:nvPr>
            </p:nvSpPr>
            <p:spPr>
              <a:xfrm>
                <a:off x="-3814482" y="2280718"/>
                <a:ext cx="8229600" cy="1143000"/>
              </a:xfrm>
            </p:spPr>
            <p:txBody>
              <a:bodyPr>
                <a:normAutofit/>
              </a:bodyPr>
              <a:lstStyle/>
              <a:p>
                <a:pPr algn="l"/>
                <a:r>
                  <a:rPr lang="ko-KR" altLang="en-US" sz="3200" dirty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매개중심성</a:t>
                </a:r>
                <a:r>
                  <a:rPr lang="en-US" altLang="ko-KR" sz="3200" dirty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3200" i="1">
                            <a:solidFill>
                              <a:srgbClr val="B97F76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3200" i="1">
                            <a:solidFill>
                              <a:srgbClr val="B97F76"/>
                            </a:solidFill>
                            <a:latin typeface="Cambria Math"/>
                          </a:rPr>
                          <m:t>𝐶</m:t>
                        </m:r>
                      </m:e>
                      <m:sub>
                        <m:r>
                          <a:rPr lang="en-US" altLang="ko-KR" sz="3200" i="1">
                            <a:solidFill>
                              <a:srgbClr val="B97F76"/>
                            </a:solidFill>
                            <a:latin typeface="Cambria Math"/>
                          </a:rPr>
                          <m:t>𝐵</m:t>
                        </m:r>
                      </m:sub>
                    </m:sSub>
                    <m:r>
                      <a:rPr lang="en-US" altLang="ko-KR" sz="3200" i="1">
                        <a:solidFill>
                          <a:srgbClr val="B97F76"/>
                        </a:solidFill>
                        <a:latin typeface="Cambria Math"/>
                      </a:rPr>
                      <m:t>(</m:t>
                    </m:r>
                    <m:r>
                      <a:rPr lang="en-US" altLang="ko-KR" sz="3200" i="1">
                        <a:solidFill>
                          <a:srgbClr val="B97F76"/>
                        </a:solidFill>
                        <a:latin typeface="Cambria Math"/>
                      </a:rPr>
                      <m:t>𝑣</m:t>
                    </m:r>
                    <m:r>
                      <a:rPr lang="en-US" altLang="ko-KR" sz="3200" i="1">
                        <a:solidFill>
                          <a:srgbClr val="B97F76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altLang="ko-KR" sz="3200" dirty="0">
                    <a:solidFill>
                      <a:srgbClr val="B97F76"/>
                    </a:solidFill>
                    <a:latin typeface="아리따-돋움(TTF)-Bold" panose="02020603020101020101" pitchFamily="18" charset="-127"/>
                    <a:ea typeface="아리따-돋움(TTF)-Bold" panose="02020603020101020101" pitchFamily="18" charset="-127"/>
                  </a:rPr>
                  <a:t>)</a:t>
                </a:r>
                <a:endParaRPr lang="ko-KR" altLang="en-US" sz="3200" dirty="0">
                  <a:solidFill>
                    <a:srgbClr val="B97F76"/>
                  </a:solidFill>
                  <a:latin typeface="아리따-돋움(TTF)-Bold" panose="02020603020101020101" pitchFamily="18" charset="-127"/>
                  <a:ea typeface="아리따-돋움(TTF)-Bold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22" name="제목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-3814482" y="2280718"/>
                <a:ext cx="8229600" cy="1143000"/>
              </a:xfrm>
              <a:blipFill rotWithShape="1">
                <a:blip r:embed="rId7"/>
                <a:stretch>
                  <a:fillRect l="-185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6082605" y="4679354"/>
                <a:ext cx="62331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2605" y="4679354"/>
                <a:ext cx="623312" cy="307777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2822033" y="4679355"/>
                <a:ext cx="62331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−3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2033" y="4679355"/>
                <a:ext cx="623312" cy="307777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-1764704" y="4410697"/>
                <a:ext cx="7520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b="0" i="1" smtClean="0"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b="0" i="1" smtClean="0">
                              <a:latin typeface="Cambria Math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764704" y="4410697"/>
                <a:ext cx="752065" cy="369332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614030" y="4655540"/>
                <a:ext cx="52873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0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4030" y="4655540"/>
                <a:ext cx="528734" cy="307777"/>
              </a:xfrm>
              <a:prstGeom prst="rect">
                <a:avLst/>
              </a:prstGeom>
              <a:blipFill rotWithShape="1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10277399" y="4903785"/>
                <a:ext cx="7520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b="0" i="1" smtClean="0"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b="0" i="1" smtClean="0">
                              <a:latin typeface="Cambria Math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77399" y="4903785"/>
                <a:ext cx="752065" cy="369332"/>
              </a:xfrm>
              <a:prstGeom prst="rect">
                <a:avLst/>
              </a:prstGeom>
              <a:blipFill rotWithShape="1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1203406" y="4679355"/>
                <a:ext cx="62331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−4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3406" y="4679355"/>
                <a:ext cx="623312" cy="307777"/>
              </a:xfrm>
              <a:prstGeom prst="rect">
                <a:avLst/>
              </a:prstGeom>
              <a:blipFill rotWithShape="1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4389930" y="4678524"/>
                <a:ext cx="62331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−2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9930" y="4678524"/>
                <a:ext cx="623312" cy="307777"/>
              </a:xfrm>
              <a:prstGeom prst="rect">
                <a:avLst/>
              </a:prstGeom>
              <a:blipFill rotWithShape="1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/>
              <p:cNvSpPr txBox="1"/>
              <p:nvPr/>
            </p:nvSpPr>
            <p:spPr>
              <a:xfrm>
                <a:off x="9972599" y="4598985"/>
                <a:ext cx="7520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b="0" i="1" smtClean="0"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b="0" i="1" smtClean="0">
                              <a:latin typeface="Cambria Math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2599" y="4598985"/>
                <a:ext cx="752065" cy="369332"/>
              </a:xfrm>
              <a:prstGeom prst="rect">
                <a:avLst/>
              </a:prstGeom>
              <a:blipFill rotWithShape="1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942480" y="4475688"/>
                <a:ext cx="62331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2480" y="4475688"/>
                <a:ext cx="623312" cy="307777"/>
              </a:xfrm>
              <a:prstGeom prst="rect">
                <a:avLst/>
              </a:prstGeom>
              <a:blipFill rotWithShape="1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1023259" y="3806455"/>
                <a:ext cx="52873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0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3259" y="3806455"/>
                <a:ext cx="528734" cy="307777"/>
              </a:xfrm>
              <a:prstGeom prst="rect">
                <a:avLst/>
              </a:prstGeom>
              <a:blipFill rotWithShape="1"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1023259" y="3146533"/>
                <a:ext cx="52488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3259" y="3146533"/>
                <a:ext cx="524887" cy="307777"/>
              </a:xfrm>
              <a:prstGeom prst="rect">
                <a:avLst/>
              </a:prstGeom>
              <a:blipFill rotWithShape="1">
                <a:blip r:embed="rId1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1010235" y="2433674"/>
                <a:ext cx="52873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0235" y="2433674"/>
                <a:ext cx="528734" cy="307777"/>
              </a:xfrm>
              <a:prstGeom prst="rect">
                <a:avLst/>
              </a:prstGeom>
              <a:blipFill rotWithShape="1"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994231" y="1805719"/>
                <a:ext cx="52873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4231" y="1805719"/>
                <a:ext cx="528734" cy="307777"/>
              </a:xfrm>
              <a:prstGeom prst="rect">
                <a:avLst/>
              </a:prstGeom>
              <a:blipFill rotWithShape="1"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1019412" y="1134578"/>
                <a:ext cx="52873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sz="1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10</m:t>
                          </m:r>
                        </m:e>
                        <m:sup>
                          <m:r>
                            <a:rPr lang="en-US" altLang="ko-KR" sz="1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ko-KR" altLang="en-US" sz="1400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412" y="1134578"/>
                <a:ext cx="528734" cy="307777"/>
              </a:xfrm>
              <a:prstGeom prst="rect">
                <a:avLst/>
              </a:prstGeom>
              <a:blipFill rotWithShape="1"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5569052" y="1215521"/>
            <a:ext cx="180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C87F76"/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 </a:t>
            </a:r>
            <a:r>
              <a:rPr lang="ko-KR" altLang="en-US" sz="1000" dirty="0" smtClean="0"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서울시 네트워크</a:t>
            </a:r>
            <a:endParaRPr lang="ko-KR" altLang="en-US" sz="1000" dirty="0"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</p:txBody>
      </p:sp>
      <p:sp>
        <p:nvSpPr>
          <p:cNvPr id="42" name="제목 1"/>
          <p:cNvSpPr txBox="1">
            <a:spLocks/>
          </p:cNvSpPr>
          <p:nvPr/>
        </p:nvSpPr>
        <p:spPr>
          <a:xfrm>
            <a:off x="840082" y="15573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200" dirty="0" smtClean="0">
                <a:solidFill>
                  <a:srgbClr val="B97F76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연구 내용 </a:t>
            </a:r>
            <a:endParaRPr lang="ko-KR" altLang="en-US" sz="3200" dirty="0">
              <a:solidFill>
                <a:srgbClr val="B97F76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855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-171400"/>
            <a:ext cx="9132887" cy="6456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270892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감사합니다</a:t>
            </a:r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SemiBold" panose="02020603020101020101" pitchFamily="18" charset="-127"/>
                <a:ea typeface="아리따-돋움(TTF)-SemiBold" panose="02020603020101020101" pitchFamily="18" charset="-127"/>
              </a:rPr>
              <a:t>.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/>
            </a:r>
            <a:br>
              <a:rPr lang="en-US" altLang="ko-KR" dirty="0"/>
            </a:br>
            <a:endParaRPr lang="ko-KR" altLang="en-US" b="1" dirty="0">
              <a:latin typeface="아리따-돋움(TTF)-SemiBold" panose="02020603020101020101" pitchFamily="18" charset="-127"/>
              <a:ea typeface="아리따-돋움(TTF)-Semi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210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6508</TotalTime>
  <Words>676</Words>
  <Application>Microsoft Office PowerPoint</Application>
  <PresentationFormat>화면 슬라이드 쇼(4:3)</PresentationFormat>
  <Paragraphs>85</Paragraphs>
  <Slides>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4" baseType="lpstr">
      <vt:lpstr>굴림</vt:lpstr>
      <vt:lpstr>Arial</vt:lpstr>
      <vt:lpstr>맑은 고딕</vt:lpstr>
      <vt:lpstr>Times New Roman</vt:lpstr>
      <vt:lpstr>Cambria Math</vt:lpstr>
      <vt:lpstr>아리따-돋움(TTF)-SemiBold</vt:lpstr>
      <vt:lpstr>Arial Unicode MS</vt:lpstr>
      <vt:lpstr>아리따-돋움(TTF)-Bold</vt:lpstr>
      <vt:lpstr>Office 테마</vt:lpstr>
      <vt:lpstr>PowerPoint 프레젠테이션</vt:lpstr>
      <vt:lpstr> 도로네트워크의 복잡성</vt:lpstr>
      <vt:lpstr>매개중심성(C_B (v))</vt:lpstr>
      <vt:lpstr>매개중심성(C_B (v))</vt:lpstr>
      <vt:lpstr>    감사합니다. 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도로네트워크에서 매개중심성으로 본 교통중심지 분석</dc:title>
  <dc:creator>송우석</dc:creator>
  <cp:lastModifiedBy>송우석</cp:lastModifiedBy>
  <cp:revision>98</cp:revision>
  <dcterms:created xsi:type="dcterms:W3CDTF">2020-05-21T11:24:44Z</dcterms:created>
  <dcterms:modified xsi:type="dcterms:W3CDTF">2020-05-27T08:00:20Z</dcterms:modified>
  <cp:contentStatus/>
</cp:coreProperties>
</file>

<file path=docProps/thumbnail.jpeg>
</file>